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8" r:id="rId2"/>
    <p:sldId id="328" r:id="rId3"/>
    <p:sldId id="329" r:id="rId4"/>
    <p:sldId id="330" r:id="rId5"/>
    <p:sldId id="333" r:id="rId6"/>
    <p:sldId id="334" r:id="rId7"/>
    <p:sldId id="335" r:id="rId8"/>
    <p:sldId id="336" r:id="rId9"/>
    <p:sldId id="332" r:id="rId10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5671" autoAdjust="0"/>
  </p:normalViewPr>
  <p:slideViewPr>
    <p:cSldViewPr snapToGrid="0" snapToObjects="1">
      <p:cViewPr varScale="1">
        <p:scale>
          <a:sx n="112" d="100"/>
          <a:sy n="112" d="100"/>
        </p:scale>
        <p:origin x="402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C457-B0A7-4986-817B-F776BB162FC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4225-A21C-4B6C-B477-2593C77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8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4225-A21C-4B6C-B477-2593C773DA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9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4225-A21C-4B6C-B477-2593C773DA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9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4225-A21C-4B6C-B477-2593C773DA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6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5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5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1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3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8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5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2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471F-2CFD-9541-A54E-E24E1D7E3A3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90A7-CF63-E04A-A260-FE816ACF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4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3163" y="293504"/>
            <a:ext cx="10388837" cy="461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03163" y="293503"/>
            <a:ext cx="1025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Программный модуль «МирГрадъ-ДТП»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DIN Alternate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C7BAE-0AFE-4610-AD69-5E9931B51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85" y="824933"/>
            <a:ext cx="6457361" cy="59163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9D99E7-A403-4E73-99BA-9EBCCBD99D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92" y="4130671"/>
            <a:ext cx="429147" cy="287064"/>
          </a:xfrm>
          <a:prstGeom prst="rect">
            <a:avLst/>
          </a:prstGeom>
        </p:spPr>
      </p:pic>
      <p:pic>
        <p:nvPicPr>
          <p:cNvPr id="10" name="Picture 104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3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Проблематика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63" y="3794333"/>
            <a:ext cx="4168282" cy="2930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118" y="1383620"/>
            <a:ext cx="3726505" cy="23724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9945" y="763409"/>
            <a:ext cx="77497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/>
              <a:t>В РФ действует система территориального планирования, регулируемая Градостроительным кодексом и включающая вопросы разработки, согласования, утверждения градостроительных документов всех уровней и типов.</a:t>
            </a:r>
          </a:p>
          <a:p>
            <a:pPr indent="457200" algn="just"/>
            <a:r>
              <a:rPr lang="ru-RU" sz="1600" dirty="0"/>
              <a:t>В частности, к документам территориального планирования (ДТП) Министерством экономического развития РФ сформированы нормативные </a:t>
            </a:r>
            <a:r>
              <a:rPr lang="ru-RU" sz="1600" dirty="0" smtClean="0"/>
              <a:t>требования к информационной модели территории: </a:t>
            </a:r>
            <a:r>
              <a:rPr lang="ru-RU" sz="1600" dirty="0"/>
              <a:t>Приказ Минэкономразвития России от 9 января 2018 г. № </a:t>
            </a:r>
            <a:r>
              <a:rPr lang="ru-RU" sz="1600" dirty="0" smtClean="0"/>
              <a:t>10 «Об </a:t>
            </a:r>
            <a:r>
              <a:rPr lang="ru-RU" sz="1600" dirty="0"/>
              <a:t>утверждении Требований к описанию и отображению в документах территориального планирования объектов федерального значения, объектов регионального значения, объектов местного значения …» </a:t>
            </a:r>
            <a:r>
              <a:rPr lang="ru-RU" sz="1600" dirty="0" smtClean="0"/>
              <a:t>(Требования, Приказ 10).</a:t>
            </a:r>
            <a:endParaRPr lang="ru-RU" sz="1600" dirty="0"/>
          </a:p>
          <a:p>
            <a:pPr indent="457200" algn="just"/>
            <a:r>
              <a:rPr lang="ru-RU" sz="1600" dirty="0"/>
              <a:t>Требования сильно </a:t>
            </a:r>
            <a:r>
              <a:rPr lang="ru-RU" sz="1600" dirty="0" smtClean="0"/>
              <a:t>детализированы </a:t>
            </a:r>
            <a:r>
              <a:rPr lang="ru-RU" sz="1600" dirty="0"/>
              <a:t>и подвержены систематическим </a:t>
            </a:r>
            <a:r>
              <a:rPr lang="ru-RU" sz="1600"/>
              <a:t>изменениям </a:t>
            </a:r>
            <a:r>
              <a:rPr lang="ru-RU" sz="1600" smtClean="0"/>
              <a:t>(</a:t>
            </a:r>
            <a:r>
              <a:rPr lang="ru-RU" b="1" smtClean="0"/>
              <a:t>2-3 </a:t>
            </a:r>
            <a:r>
              <a:rPr lang="ru-RU" b="1" dirty="0"/>
              <a:t>раз в год</a:t>
            </a:r>
            <a:r>
              <a:rPr lang="ru-RU" sz="1600" dirty="0"/>
              <a:t>).</a:t>
            </a:r>
          </a:p>
          <a:p>
            <a:pPr indent="457200" algn="just"/>
            <a:r>
              <a:rPr lang="ru-RU" sz="1600" dirty="0"/>
              <a:t>Вследствие этого процессы подготовки документации, а также ее анализ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и аудит требуют вовлечения большого числа сотрудников и значительного времени,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и в целом приводят к неоправданным временным и материальным издержкам,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и сопровождаются рисками возникновения ошибок и нестыковок в документах. 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2299" y="4706119"/>
            <a:ext cx="435817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Требования включают описание:</a:t>
            </a:r>
            <a:endParaRPr lang="ru-RU" sz="2400" b="1" dirty="0"/>
          </a:p>
          <a:p>
            <a:r>
              <a:rPr lang="ru-RU" sz="1600" dirty="0" smtClean="0"/>
              <a:t>• </a:t>
            </a:r>
            <a:r>
              <a:rPr lang="ru-RU" sz="2000" b="1" dirty="0"/>
              <a:t>97</a:t>
            </a:r>
            <a:r>
              <a:rPr lang="ru-RU" sz="1600" dirty="0"/>
              <a:t> классов (таблиц) объектов;</a:t>
            </a:r>
          </a:p>
          <a:p>
            <a:r>
              <a:rPr lang="ru-RU" sz="1600" dirty="0"/>
              <a:t>• </a:t>
            </a:r>
            <a:r>
              <a:rPr lang="ru-RU" sz="2000" b="1" dirty="0"/>
              <a:t>563</a:t>
            </a:r>
            <a:r>
              <a:rPr lang="ru-RU" sz="1600" dirty="0"/>
              <a:t> типов объектов;</a:t>
            </a:r>
          </a:p>
          <a:p>
            <a:r>
              <a:rPr lang="ru-RU" sz="1600" dirty="0"/>
              <a:t>• </a:t>
            </a:r>
            <a:r>
              <a:rPr lang="ru-RU" sz="2000" b="1" dirty="0"/>
              <a:t>296</a:t>
            </a:r>
            <a:r>
              <a:rPr lang="ru-RU" sz="1600" dirty="0"/>
              <a:t> справочников значений атрибутов;</a:t>
            </a:r>
          </a:p>
          <a:p>
            <a:r>
              <a:rPr lang="ru-RU" sz="1600" dirty="0"/>
              <a:t>• более </a:t>
            </a:r>
            <a:r>
              <a:rPr lang="ru-RU" sz="2000" b="1" dirty="0"/>
              <a:t>1000</a:t>
            </a:r>
            <a:r>
              <a:rPr lang="ru-RU" sz="1600" dirty="0"/>
              <a:t> уникальных условных обозначений   объектов;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600" dirty="0"/>
              <a:t>более</a:t>
            </a:r>
            <a:r>
              <a:rPr lang="ru-RU" sz="2000" b="1" dirty="0"/>
              <a:t> 1500 </a:t>
            </a:r>
            <a:r>
              <a:rPr lang="ru-RU" sz="1600" dirty="0"/>
              <a:t>атрибутов.</a:t>
            </a:r>
            <a:endParaRPr lang="en-US" sz="1600" dirty="0"/>
          </a:p>
        </p:txBody>
      </p:sp>
      <p:pic>
        <p:nvPicPr>
          <p:cNvPr id="16" name="Picture 104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45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490"/>
          <a:stretch/>
        </p:blipFill>
        <p:spPr>
          <a:xfrm>
            <a:off x="180872" y="4383726"/>
            <a:ext cx="11839932" cy="18034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Описание программного модуля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72" y="1582563"/>
            <a:ext cx="59146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Программный модуль «МирГрадЪ-ДТП</a:t>
            </a:r>
            <a:r>
              <a:rPr lang="ru-RU" sz="1600" dirty="0"/>
              <a:t>» предназначен для автоматизации задач подготовки документов территориального планирования в географической информационной системе QGIS с учетом современных нормативных </a:t>
            </a:r>
            <a:r>
              <a:rPr lang="ru-RU" sz="1600" dirty="0" smtClean="0"/>
              <a:t>требований к информационной модели территории. </a:t>
            </a:r>
          </a:p>
          <a:p>
            <a:pPr indent="457200" algn="just"/>
            <a:endParaRPr lang="ru-RU" sz="1600" dirty="0" smtClean="0"/>
          </a:p>
          <a:p>
            <a:pPr indent="457200" algn="just"/>
            <a:r>
              <a:rPr lang="ru-RU" sz="1600" dirty="0" smtClean="0"/>
              <a:t>Программный продукт обладает множеством функций, позволяющих кардинально ускорить подготовку и анализ ДТП. По оценкам, трудоемкость контроля информационной  модели территории одного документа на соответствие нормативным требованиям снижается от 20-30 часов до 1 часа.</a:t>
            </a:r>
          </a:p>
          <a:p>
            <a:pPr indent="457200" algn="just"/>
            <a:endParaRPr lang="ru-RU" sz="1600" dirty="0"/>
          </a:p>
          <a:p>
            <a:r>
              <a:rPr lang="ru-RU" sz="1600" dirty="0"/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95DCD2-EEEA-444E-A8B1-3D831880CF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881" y="729203"/>
            <a:ext cx="5925114" cy="3791522"/>
          </a:xfrm>
          <a:prstGeom prst="rect">
            <a:avLst/>
          </a:prstGeom>
          <a:ln>
            <a:noFill/>
          </a:ln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93C6A0D-B057-A178-CCBC-D98031869F2F}"/>
              </a:ext>
            </a:extLst>
          </p:cNvPr>
          <p:cNvGrpSpPr/>
          <p:nvPr/>
        </p:nvGrpSpPr>
        <p:grpSpPr>
          <a:xfrm>
            <a:off x="8708164" y="1141578"/>
            <a:ext cx="3313697" cy="524852"/>
            <a:chOff x="8772810" y="3054546"/>
            <a:chExt cx="3351600" cy="77086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CE0E212-3156-2F7F-A6BF-7245A3CF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2810" y="3362511"/>
              <a:ext cx="3350531" cy="462896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868BDA-39B1-61FB-CB89-42464CF57EF7}"/>
                </a:ext>
              </a:extLst>
            </p:cNvPr>
            <p:cNvSpPr txBox="1"/>
            <p:nvPr/>
          </p:nvSpPr>
          <p:spPr>
            <a:xfrm>
              <a:off x="8772810" y="3054546"/>
              <a:ext cx="33516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Панель инструментов </a:t>
              </a:r>
              <a:r>
                <a:rPr lang="ru-RU" sz="1400" dirty="0" smtClean="0"/>
                <a:t>«МирГрадЪ-ДТП»</a:t>
              </a:r>
              <a:endParaRPr lang="ru-RU" sz="1400" dirty="0"/>
            </a:p>
          </p:txBody>
        </p:sp>
      </p:grpSp>
      <p:pic>
        <p:nvPicPr>
          <p:cNvPr id="15" name="Picture 104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4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Возможности программного модуля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527" y="797733"/>
            <a:ext cx="98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/>
              <a:t>Краткое описание ключевых инструментов модуля «МирГрадЪ-ДТП»: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557" y="2040552"/>
            <a:ext cx="5572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1D36"/>
                </a:solidFill>
              </a:rPr>
              <a:t>- автоматическое формирование шаблона данных в соответствии с требованиями Приказа №10. Система создает структуру таблиц для всех классов объектов (образование, транспорт, зоны и др.) в один клик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39" y="3538730"/>
            <a:ext cx="5618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1D36"/>
                </a:solidFill>
              </a:rPr>
              <a:t>- мгновенное назначение официальных условных обозначений выбранным слоям. Функция также подключает справочники значений, позволяя видеть в таблице атрибутов понятные названия вместо цифровых кодов (например, «Дошкольная организация» вместо кода «602010101»)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39" y="5250082"/>
            <a:ext cx="56188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1D36"/>
                </a:solidFill>
              </a:rPr>
              <a:t>- глубокий форматно-логический контроль данных на соответствие нормативам. Модуль выявляет ошибки в структуре таблиц и заполнении атрибутов, формируя наглядный отчет с цветовой маркировкой критических замечаний. Интеллектуальный инструмент, который сам заполняет GLOBALID, рассчитывает площади и длины объектов, удаляет записи без геометрии и заполняет ОКТМО на основе пересечения с границами населенных пунктов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0905" y="2171841"/>
            <a:ext cx="572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1D36"/>
                </a:solidFill>
              </a:rPr>
              <a:t>- </a:t>
            </a:r>
            <a:r>
              <a:rPr lang="ru-RU" sz="1400" dirty="0" smtClean="0">
                <a:solidFill>
                  <a:srgbClr val="2B1D36"/>
                </a:solidFill>
              </a:rPr>
              <a:t>экспорт </a:t>
            </a:r>
            <a:r>
              <a:rPr lang="ru-RU" sz="1400" dirty="0">
                <a:solidFill>
                  <a:srgbClr val="2B1D36"/>
                </a:solidFill>
              </a:rPr>
              <a:t>данных о планируемых к размещению, реконструкции </a:t>
            </a:r>
            <a:br>
              <a:rPr lang="ru-RU" sz="1400" dirty="0">
                <a:solidFill>
                  <a:srgbClr val="2B1D36"/>
                </a:solidFill>
              </a:rPr>
            </a:br>
            <a:r>
              <a:rPr lang="ru-RU" sz="1400" dirty="0">
                <a:solidFill>
                  <a:srgbClr val="2B1D36"/>
                </a:solidFill>
              </a:rPr>
              <a:t>и ликвидации объектах в формат CSV или  в буфер обмена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0906" y="3295552"/>
            <a:ext cx="5782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1D36"/>
                </a:solidFill>
              </a:rPr>
              <a:t>- э</a:t>
            </a:r>
            <a:r>
              <a:rPr lang="ru-RU" sz="1400" dirty="0" smtClean="0">
                <a:solidFill>
                  <a:srgbClr val="2B1D36"/>
                </a:solidFill>
              </a:rPr>
              <a:t>кспорт слоев </a:t>
            </a:r>
            <a:r>
              <a:rPr lang="ru-RU" sz="1400" dirty="0">
                <a:solidFill>
                  <a:srgbClr val="2B1D36"/>
                </a:solidFill>
              </a:rPr>
              <a:t>(классов) векторной информационной модели ДТП в обменные файлы формата *.</a:t>
            </a:r>
            <a:r>
              <a:rPr lang="ru-RU" sz="1400" dirty="0" err="1">
                <a:solidFill>
                  <a:srgbClr val="2B1D36"/>
                </a:solidFill>
              </a:rPr>
              <a:t>gml</a:t>
            </a:r>
            <a:r>
              <a:rPr lang="ru-RU" sz="1400" dirty="0">
                <a:solidFill>
                  <a:srgbClr val="2B1D36"/>
                </a:solidFill>
              </a:rPr>
              <a:t> в целях загрузки в ФГИС ТП </a:t>
            </a:r>
            <a:br>
              <a:rPr lang="ru-RU" sz="1400" dirty="0">
                <a:solidFill>
                  <a:srgbClr val="2B1D36"/>
                </a:solidFill>
              </a:rPr>
            </a:br>
            <a:endParaRPr lang="ru-RU" sz="1400" dirty="0">
              <a:solidFill>
                <a:srgbClr val="2B1D3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CB917A-A286-4271-9DFE-D2AEB8CAC727}"/>
              </a:ext>
            </a:extLst>
          </p:cNvPr>
          <p:cNvSpPr txBox="1"/>
          <p:nvPr/>
        </p:nvSpPr>
        <p:spPr>
          <a:xfrm>
            <a:off x="6416235" y="4634707"/>
            <a:ext cx="5782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1D36"/>
                </a:solidFill>
              </a:rPr>
              <a:t>- автоматическое создание табличных условных обозначений на листе отчета с отображением условных обозначений различных состояний объектов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224079" y="1717707"/>
            <a:ext cx="3893674" cy="307777"/>
            <a:chOff x="6224079" y="1717707"/>
            <a:chExt cx="3893674" cy="307777"/>
          </a:xfrm>
        </p:grpSpPr>
        <p:sp>
          <p:nvSpPr>
            <p:cNvPr id="27" name="TextBox 26"/>
            <p:cNvSpPr txBox="1"/>
            <p:nvPr/>
          </p:nvSpPr>
          <p:spPr>
            <a:xfrm>
              <a:off x="6340907" y="1717707"/>
              <a:ext cx="3776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Экспорт планируемых объектов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7D97FA7-9AB6-43F5-856A-74F7B97D1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24079" y="1744354"/>
              <a:ext cx="245236" cy="24523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223449" y="2841418"/>
            <a:ext cx="3894304" cy="307777"/>
            <a:chOff x="6223449" y="2545021"/>
            <a:chExt cx="3894304" cy="307777"/>
          </a:xfrm>
        </p:grpSpPr>
        <p:sp>
          <p:nvSpPr>
            <p:cNvPr id="28" name="TextBox 27"/>
            <p:cNvSpPr txBox="1"/>
            <p:nvPr/>
          </p:nvSpPr>
          <p:spPr>
            <a:xfrm>
              <a:off x="6340907" y="2545021"/>
              <a:ext cx="3776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Экспорт данных в </a:t>
              </a:r>
              <a:r>
                <a:rPr lang="en-US" sz="1400" b="1" dirty="0">
                  <a:solidFill>
                    <a:srgbClr val="2B1D36"/>
                  </a:solidFill>
                </a:rPr>
                <a:t>GML</a:t>
              </a:r>
              <a:endParaRPr lang="ru-RU" sz="1400" b="1" dirty="0">
                <a:solidFill>
                  <a:srgbClr val="2B1D36"/>
                </a:solidFill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96FA560-490D-4DCD-9934-A04712CEF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23449" y="2576291"/>
              <a:ext cx="245236" cy="245236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39781" y="1699635"/>
            <a:ext cx="3322112" cy="307777"/>
            <a:chOff x="339781" y="1699635"/>
            <a:chExt cx="3322112" cy="307777"/>
          </a:xfrm>
        </p:grpSpPr>
        <p:sp>
          <p:nvSpPr>
            <p:cNvPr id="24" name="TextBox 23"/>
            <p:cNvSpPr txBox="1"/>
            <p:nvPr/>
          </p:nvSpPr>
          <p:spPr>
            <a:xfrm>
              <a:off x="457239" y="1699635"/>
              <a:ext cx="320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Создание слоев</a:t>
              </a:r>
              <a:endParaRPr lang="ru-RU" sz="1600" b="1" dirty="0">
                <a:solidFill>
                  <a:srgbClr val="2B1D36"/>
                </a:solidFill>
              </a:endParaRP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E59E6AB-5010-4661-B8C4-CF560B47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9781" y="1705528"/>
              <a:ext cx="245236" cy="24523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331428" y="4935288"/>
            <a:ext cx="1821163" cy="307777"/>
            <a:chOff x="331428" y="5218306"/>
            <a:chExt cx="1821163" cy="307777"/>
          </a:xfrm>
        </p:grpSpPr>
        <p:sp>
          <p:nvSpPr>
            <p:cNvPr id="26" name="TextBox 25"/>
            <p:cNvSpPr txBox="1"/>
            <p:nvPr/>
          </p:nvSpPr>
          <p:spPr>
            <a:xfrm>
              <a:off x="457239" y="5218306"/>
              <a:ext cx="1695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Проверка слоев</a:t>
              </a:r>
              <a:endParaRPr lang="ru-RU" sz="1600" b="1" dirty="0">
                <a:solidFill>
                  <a:srgbClr val="2B1D36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FAD601-842E-4D3C-8025-A672E8941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1428" y="5264146"/>
              <a:ext cx="245236" cy="24523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339781" y="3102018"/>
            <a:ext cx="3322112" cy="307777"/>
            <a:chOff x="339781" y="2641668"/>
            <a:chExt cx="3322112" cy="307777"/>
          </a:xfrm>
        </p:grpSpPr>
        <p:sp>
          <p:nvSpPr>
            <p:cNvPr id="25" name="TextBox 24"/>
            <p:cNvSpPr txBox="1"/>
            <p:nvPr/>
          </p:nvSpPr>
          <p:spPr>
            <a:xfrm>
              <a:off x="457239" y="2641668"/>
              <a:ext cx="320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Применение стилей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2EC51DE-58D2-4B0B-B757-68261974C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9781" y="2650372"/>
              <a:ext cx="245236" cy="245236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224228" y="4180573"/>
            <a:ext cx="4822768" cy="307777"/>
            <a:chOff x="6201871" y="3482360"/>
            <a:chExt cx="4822768" cy="3077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90F4D5-22AE-4011-AB00-4F925C602A22}"/>
                </a:ext>
              </a:extLst>
            </p:cNvPr>
            <p:cNvSpPr txBox="1"/>
            <p:nvPr/>
          </p:nvSpPr>
          <p:spPr>
            <a:xfrm>
              <a:off x="6340905" y="3482360"/>
              <a:ext cx="4683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Формирование условных обозначений для печати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CE0E212-3156-2F7F-A6BF-7245A3CFC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1871" y="3497425"/>
              <a:ext cx="266814" cy="26439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7" name="Picture 104"/>
          <p:cNvPicPr>
            <a:picLocks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CB917A-A286-4271-9DFE-D2AEB8CAC727}"/>
              </a:ext>
            </a:extLst>
          </p:cNvPr>
          <p:cNvSpPr txBox="1"/>
          <p:nvPr/>
        </p:nvSpPr>
        <p:spPr>
          <a:xfrm>
            <a:off x="6416235" y="5973861"/>
            <a:ext cx="5782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1D36"/>
                </a:solidFill>
              </a:rPr>
              <a:t>- автоматическое создание табличных условных обозначений на листе отчета с отображением условных обозначений различных состояний объектов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225435" y="5519728"/>
            <a:ext cx="4821561" cy="307777"/>
            <a:chOff x="6203078" y="3482360"/>
            <a:chExt cx="4821561" cy="3077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90F4D5-22AE-4011-AB00-4F925C602A22}"/>
                </a:ext>
              </a:extLst>
            </p:cNvPr>
            <p:cNvSpPr txBox="1"/>
            <p:nvPr/>
          </p:nvSpPr>
          <p:spPr>
            <a:xfrm>
              <a:off x="6340905" y="3482360"/>
              <a:ext cx="4683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Выгрузка ведомости координат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CE0E212-3156-2F7F-A6BF-7245A3CF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3078" y="3497425"/>
              <a:ext cx="264399" cy="26439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3238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Создание шаблона информационной модели территории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81" y="1753630"/>
            <a:ext cx="41089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/>
              <a:t>Инструмент </a:t>
            </a:r>
            <a:r>
              <a:rPr lang="ru-RU" sz="1400" dirty="0"/>
              <a:t>автоматизирует создание структуры документа территориального планирования (ДТП) и обеспечивает:</a:t>
            </a:r>
          </a:p>
          <a:p>
            <a:pPr indent="457200" algn="just"/>
            <a:r>
              <a:rPr lang="ru-RU" sz="1400" dirty="0"/>
              <a:t>- Полное соответствие Приказу № 10: Автоматическое формирование состава и кодовых наименований слоев, а также структуры атрибутивных данных;</a:t>
            </a:r>
          </a:p>
          <a:p>
            <a:pPr indent="457200" algn="just"/>
            <a:r>
              <a:rPr lang="ru-RU" sz="1400" dirty="0"/>
              <a:t>- Интеллектуальную группировку: Систематизация слоев по разделам Приказа № 10 для удобной навигации в проекте QGIS;</a:t>
            </a:r>
          </a:p>
          <a:p>
            <a:pPr indent="457200" algn="just"/>
            <a:r>
              <a:rPr lang="ru-RU" sz="1400" dirty="0"/>
              <a:t>- Гибкий выбор данных: Возможность точечного выбора конкретных классов объектов, необходимых для текущей задачи;</a:t>
            </a:r>
          </a:p>
          <a:p>
            <a:pPr indent="457200" algn="just"/>
            <a:r>
              <a:rPr lang="ru-RU" sz="1400" dirty="0"/>
              <a:t>- Управление геометрией (локализацией</a:t>
            </a:r>
            <a:r>
              <a:rPr lang="ru-RU" sz="1400" dirty="0" smtClean="0"/>
              <a:t>): возможность </a:t>
            </a:r>
            <a:r>
              <a:rPr lang="ru-RU" sz="1400" dirty="0"/>
              <a:t>назначения перечня видов локализации объектов по вариантам: всех определенных Приказом 10 видов локализации по классу или только с базовым типом геометрии в соответствии с видом условного обозначения, установленному Приказом 10.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39781" y="1473435"/>
            <a:ext cx="3322112" cy="307777"/>
            <a:chOff x="339781" y="1699635"/>
            <a:chExt cx="3322112" cy="307777"/>
          </a:xfrm>
        </p:grpSpPr>
        <p:sp>
          <p:nvSpPr>
            <p:cNvPr id="38" name="TextBox 37"/>
            <p:cNvSpPr txBox="1"/>
            <p:nvPr/>
          </p:nvSpPr>
          <p:spPr>
            <a:xfrm>
              <a:off x="457239" y="1699635"/>
              <a:ext cx="320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Создание слоев</a:t>
              </a:r>
              <a:endParaRPr lang="ru-RU" sz="1600" b="1" dirty="0">
                <a:solidFill>
                  <a:srgbClr val="2B1D36"/>
                </a:solidFill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E59E6AB-5010-4661-B8C4-CF560B47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9781" y="1705528"/>
              <a:ext cx="245236" cy="245236"/>
            </a:xfrm>
            <a:prstGeom prst="rect">
              <a:avLst/>
            </a:prstGeom>
          </p:spPr>
        </p:pic>
      </p:grpSp>
      <p:pic>
        <p:nvPicPr>
          <p:cNvPr id="15" name="Picture 104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365" y="831232"/>
            <a:ext cx="5430728" cy="3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922" y="2598845"/>
            <a:ext cx="5430728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65" y="1627323"/>
            <a:ext cx="1498408" cy="840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890" y="2467516"/>
            <a:ext cx="3250040" cy="22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39781" y="1458032"/>
            <a:ext cx="3322112" cy="307777"/>
            <a:chOff x="339781" y="2641668"/>
            <a:chExt cx="3322112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457239" y="2641668"/>
              <a:ext cx="320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Применение стилей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2EC51DE-58D2-4B0B-B757-68261974C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9781" y="2650372"/>
              <a:ext cx="245236" cy="245236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Отображение объектов информационной модели территории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181" y="1753630"/>
            <a:ext cx="410890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/>
              <a:t>Инструмент автоматизирует применение правил отображения и работу с данными в среде QGIS, обеспечивая:</a:t>
            </a:r>
          </a:p>
          <a:p>
            <a:pPr indent="457200" algn="just"/>
            <a:r>
              <a:rPr lang="ru-RU" sz="1400" dirty="0"/>
              <a:t>- Автоматическую визуализацию: </a:t>
            </a:r>
            <a:r>
              <a:rPr lang="ru-RU" sz="1400" dirty="0" smtClean="0"/>
              <a:t>применение </a:t>
            </a:r>
            <a:r>
              <a:rPr lang="ru-RU" sz="1400" dirty="0"/>
              <a:t>условных обозначений к объектам слоя в строгом соответствии с графическими требованиями Приказа № 10;</a:t>
            </a:r>
          </a:p>
          <a:p>
            <a:pPr indent="457200" algn="just"/>
            <a:r>
              <a:rPr lang="ru-RU" sz="1400" dirty="0"/>
              <a:t>- Интеллектуальную структуру проекта: </a:t>
            </a:r>
            <a:r>
              <a:rPr lang="ru-RU" sz="1400" dirty="0" smtClean="0"/>
              <a:t>автоматический </a:t>
            </a:r>
            <a:r>
              <a:rPr lang="ru-RU" sz="1400" dirty="0"/>
              <a:t>перенос выбранного слоя в соответствующую группу разделов Приказа № 10 для поддержания порядка в проекте;</a:t>
            </a:r>
          </a:p>
          <a:p>
            <a:pPr indent="457200" algn="just"/>
            <a:r>
              <a:rPr lang="ru-RU" sz="1400" dirty="0" smtClean="0"/>
              <a:t>- Работа </a:t>
            </a:r>
            <a:r>
              <a:rPr lang="ru-RU" sz="1400" dirty="0"/>
              <a:t>со справочниками: </a:t>
            </a:r>
            <a:r>
              <a:rPr lang="ru-RU" sz="1400" dirty="0" smtClean="0"/>
              <a:t>отображение </a:t>
            </a:r>
            <a:r>
              <a:rPr lang="ru-RU" sz="1400" dirty="0"/>
              <a:t>понятной семантической информации вместо цифровых кодов (на основе справочников Приказа № 10</a:t>
            </a:r>
            <a:r>
              <a:rPr lang="ru-RU" sz="1400" dirty="0" smtClean="0"/>
              <a:t>);</a:t>
            </a:r>
          </a:p>
          <a:p>
            <a:pPr indent="457200" algn="just"/>
            <a:r>
              <a:rPr lang="ru-RU" sz="1400" dirty="0" smtClean="0"/>
              <a:t>- Контроль </a:t>
            </a:r>
            <a:r>
              <a:rPr lang="ru-RU" sz="1400" dirty="0"/>
              <a:t>заполнения: </a:t>
            </a:r>
            <a:r>
              <a:rPr lang="ru-RU" sz="1400" dirty="0" smtClean="0"/>
              <a:t>визуальная </a:t>
            </a:r>
            <a:r>
              <a:rPr lang="ru-RU" sz="1400" dirty="0"/>
              <a:t>«подсветка» обязательных и условно обязательных атрибутов непосредственно в формах ввода QGIS при создании новых </a:t>
            </a:r>
            <a:r>
              <a:rPr lang="ru-RU" sz="1400" dirty="0" smtClean="0"/>
              <a:t>объектов;</a:t>
            </a:r>
          </a:p>
          <a:p>
            <a:pPr indent="457200" algn="just"/>
            <a:r>
              <a:rPr lang="ru-RU" sz="1400" dirty="0"/>
              <a:t>-Наглядный аудит в таблицах: </a:t>
            </a:r>
            <a:r>
              <a:rPr lang="ru-RU" sz="1400" dirty="0" smtClean="0"/>
              <a:t>цветовая </a:t>
            </a:r>
            <a:r>
              <a:rPr lang="ru-RU" sz="1400" dirty="0"/>
              <a:t>индикация критически важных атрибутов в таблице данных, упрощающая проверку полноты описания объектов .</a:t>
            </a:r>
          </a:p>
        </p:txBody>
      </p:sp>
      <p:pic>
        <p:nvPicPr>
          <p:cNvPr id="18" name="Picture 104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365" y="831232"/>
            <a:ext cx="5430728" cy="36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033" y="2611983"/>
            <a:ext cx="5430728" cy="36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109" y="3680105"/>
            <a:ext cx="2219794" cy="25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2924" y="1345610"/>
            <a:ext cx="50438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39781" y="1437409"/>
            <a:ext cx="1821163" cy="307777"/>
            <a:chOff x="331428" y="5218306"/>
            <a:chExt cx="1821163" cy="307777"/>
          </a:xfrm>
        </p:grpSpPr>
        <p:sp>
          <p:nvSpPr>
            <p:cNvPr id="19" name="TextBox 18"/>
            <p:cNvSpPr txBox="1"/>
            <p:nvPr/>
          </p:nvSpPr>
          <p:spPr>
            <a:xfrm>
              <a:off x="457239" y="5218306"/>
              <a:ext cx="1695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 Проверка слоев</a:t>
              </a:r>
              <a:endParaRPr lang="ru-RU" sz="1600" b="1" dirty="0">
                <a:solidFill>
                  <a:srgbClr val="2B1D36"/>
                </a:solidFill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AFAD601-842E-4D3C-8025-A672E8941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1428" y="5264146"/>
              <a:ext cx="245236" cy="245236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Форматно-логический контроль данных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181" y="1753630"/>
            <a:ext cx="410890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/>
              <a:t>Инструмент автоматизирует проверку и </a:t>
            </a:r>
            <a:r>
              <a:rPr lang="ru-RU" sz="1400" dirty="0" err="1"/>
              <a:t>валидацию</a:t>
            </a:r>
            <a:r>
              <a:rPr lang="ru-RU" sz="1400" dirty="0"/>
              <a:t> данных на соответствие требованиям Приказа № 10, заменяя многочасовой ручной аудит:</a:t>
            </a:r>
          </a:p>
          <a:p>
            <a:pPr indent="457200" algn="just"/>
            <a:r>
              <a:rPr lang="ru-RU" sz="1400" dirty="0"/>
              <a:t>- Контроль структуры: </a:t>
            </a:r>
            <a:r>
              <a:rPr lang="ru-RU" sz="1400" dirty="0" smtClean="0"/>
              <a:t>автоматическая </a:t>
            </a:r>
            <a:r>
              <a:rPr lang="ru-RU" sz="1400" dirty="0"/>
              <a:t>проверка полноты состава атрибутивных данных для каждого слоя;</a:t>
            </a:r>
          </a:p>
          <a:p>
            <a:pPr indent="457200" algn="just"/>
            <a:r>
              <a:rPr lang="ru-RU" sz="1400" dirty="0"/>
              <a:t>- </a:t>
            </a:r>
            <a:r>
              <a:rPr lang="ru-RU" sz="1400" dirty="0" err="1"/>
              <a:t>Валидация</a:t>
            </a:r>
            <a:r>
              <a:rPr lang="ru-RU" sz="1400" dirty="0"/>
              <a:t> семантики: </a:t>
            </a:r>
            <a:r>
              <a:rPr lang="ru-RU" sz="1400" dirty="0" smtClean="0"/>
              <a:t>проверка </a:t>
            </a:r>
            <a:r>
              <a:rPr lang="ru-RU" sz="1400" dirty="0"/>
              <a:t>корректности заполнения атрибутов на соответствие нормативным справочникам Приказа № 10</a:t>
            </a:r>
            <a:r>
              <a:rPr lang="ru-RU" sz="1400" dirty="0" smtClean="0"/>
              <a:t>;</a:t>
            </a:r>
            <a:endParaRPr lang="ru-RU" sz="1400" dirty="0"/>
          </a:p>
          <a:p>
            <a:pPr indent="457200" algn="just"/>
            <a:r>
              <a:rPr lang="ru-RU" sz="1400" dirty="0"/>
              <a:t>- </a:t>
            </a:r>
            <a:r>
              <a:rPr lang="ru-RU" sz="1400" dirty="0" err="1"/>
              <a:t>Валидация</a:t>
            </a:r>
            <a:r>
              <a:rPr lang="ru-RU" sz="1400" dirty="0"/>
              <a:t> семантики: </a:t>
            </a:r>
            <a:r>
              <a:rPr lang="ru-RU" sz="1400" dirty="0" smtClean="0"/>
              <a:t>контроль </a:t>
            </a:r>
            <a:r>
              <a:rPr lang="ru-RU" sz="1400" dirty="0"/>
              <a:t>наличия данных в обязательных и условно-обязательных полях</a:t>
            </a:r>
            <a:r>
              <a:rPr lang="ru-RU" sz="1400" dirty="0" smtClean="0"/>
              <a:t>;</a:t>
            </a:r>
            <a:endParaRPr lang="ru-RU" sz="1400" dirty="0"/>
          </a:p>
          <a:p>
            <a:pPr indent="457200" algn="just"/>
            <a:r>
              <a:rPr lang="ru-RU" sz="1400" dirty="0"/>
              <a:t>- Геометрический аудит: Выявление объектов с отсутствующей </a:t>
            </a:r>
            <a:r>
              <a:rPr lang="ru-RU" sz="1400" dirty="0" smtClean="0"/>
              <a:t>геометрией </a:t>
            </a:r>
            <a:r>
              <a:rPr lang="ru-RU" sz="1400" dirty="0"/>
              <a:t>внутри слоя;</a:t>
            </a:r>
          </a:p>
          <a:p>
            <a:pPr indent="457200" algn="just"/>
            <a:r>
              <a:rPr lang="ru-RU" sz="1400" dirty="0"/>
              <a:t>- Интеллектуальная </a:t>
            </a:r>
            <a:r>
              <a:rPr lang="ru-RU" sz="1400" dirty="0" err="1"/>
              <a:t>автокоррекция</a:t>
            </a:r>
            <a:r>
              <a:rPr lang="ru-RU" sz="1400" dirty="0"/>
              <a:t>: </a:t>
            </a:r>
            <a:r>
              <a:rPr lang="ru-RU" sz="1400" dirty="0" smtClean="0"/>
              <a:t>возможность </a:t>
            </a:r>
            <a:r>
              <a:rPr lang="ru-RU" sz="1400" dirty="0"/>
              <a:t>автоматического заполнения и исправления </a:t>
            </a:r>
            <a:r>
              <a:rPr lang="ru-RU" sz="1400" dirty="0" smtClean="0"/>
              <a:t>параметров: Генерация </a:t>
            </a:r>
            <a:r>
              <a:rPr lang="ru-RU" sz="1400" dirty="0"/>
              <a:t>уникальных идентификаторов (GLOBALID</a:t>
            </a:r>
            <a:r>
              <a:rPr lang="ru-RU" sz="1400" dirty="0" smtClean="0"/>
              <a:t>), Расчет </a:t>
            </a:r>
            <a:r>
              <a:rPr lang="ru-RU" sz="1400" dirty="0"/>
              <a:t>метрических характеристик (AREA — площадь, LENGTH — длина</a:t>
            </a:r>
            <a:r>
              <a:rPr lang="ru-RU" sz="1400" dirty="0" smtClean="0"/>
              <a:t>), Привязка </a:t>
            </a:r>
            <a:r>
              <a:rPr lang="ru-RU" sz="1400" dirty="0"/>
              <a:t>территориальных кодов (OKTMO) и кадастровых номеров (KADASTRZU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15" name="Picture 104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266" y="1074748"/>
            <a:ext cx="7737493" cy="51291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812" y="1918531"/>
            <a:ext cx="1987500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6299" y="1918531"/>
            <a:ext cx="2694310" cy="42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39781" y="1437409"/>
            <a:ext cx="4822768" cy="523220"/>
            <a:chOff x="6201871" y="3482360"/>
            <a:chExt cx="4822768" cy="523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0F4D5-22AE-4011-AB00-4F925C602A22}"/>
                </a:ext>
              </a:extLst>
            </p:cNvPr>
            <p:cNvSpPr txBox="1"/>
            <p:nvPr/>
          </p:nvSpPr>
          <p:spPr>
            <a:xfrm>
              <a:off x="6340905" y="3482360"/>
              <a:ext cx="468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B1D36"/>
                  </a:solidFill>
                </a:rPr>
                <a:t> Формирование условных </a:t>
              </a:r>
              <a:r>
                <a:rPr lang="ru-RU" sz="1400" b="1" dirty="0" smtClean="0">
                  <a:solidFill>
                    <a:srgbClr val="2B1D36"/>
                  </a:solidFill>
                </a:rPr>
                <a:t>обозначений</a:t>
              </a:r>
            </a:p>
            <a:p>
              <a:r>
                <a:rPr lang="ru-RU" sz="1400" b="1" dirty="0" smtClean="0">
                  <a:solidFill>
                    <a:srgbClr val="2B1D36"/>
                  </a:solidFill>
                </a:rPr>
                <a:t> для </a:t>
              </a:r>
              <a:r>
                <a:rPr lang="ru-RU" sz="1400" b="1" dirty="0">
                  <a:solidFill>
                    <a:srgbClr val="2B1D36"/>
                  </a:solidFill>
                </a:rPr>
                <a:t>печати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CE0E212-3156-2F7F-A6BF-7245A3CFC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1871" y="3497425"/>
              <a:ext cx="266814" cy="2643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Формирование условных обозначений для печати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181" y="1898912"/>
            <a:ext cx="4108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/>
              <a:t>Инструмент предназначен для формирования </a:t>
            </a:r>
            <a:r>
              <a:rPr lang="ru-RU" sz="1400" dirty="0"/>
              <a:t>условных обозначения выбранных слоев на листе «отчета» в соответствии с требованиями Приказа 10 в виде таблицы с отображением условных обозначений объектов в разрезе их состояний и </a:t>
            </a:r>
            <a:r>
              <a:rPr lang="ru-RU" sz="1400" dirty="0" smtClean="0"/>
              <a:t>обеспечивает:</a:t>
            </a:r>
            <a:endParaRPr lang="ru-RU" sz="1400" dirty="0"/>
          </a:p>
          <a:p>
            <a:pPr indent="457200" algn="just"/>
            <a:r>
              <a:rPr lang="ru-RU" sz="1400" dirty="0"/>
              <a:t>- формирование условных обозначений как для всех возможных значений в соответствии с Приказом 10, так и только для объектов, содержащихся в соответствующих слоях проекта.</a:t>
            </a:r>
          </a:p>
        </p:txBody>
      </p:sp>
      <p:pic>
        <p:nvPicPr>
          <p:cNvPr id="15" name="Picture 104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083" y="1030749"/>
            <a:ext cx="7738787" cy="513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r="30413"/>
          <a:stretch/>
        </p:blipFill>
        <p:spPr>
          <a:xfrm>
            <a:off x="7968554" y="1960628"/>
            <a:ext cx="4171315" cy="41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29527" y="310513"/>
            <a:ext cx="10047233" cy="332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опытной эксплуатации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1" y="1373474"/>
            <a:ext cx="3786804" cy="536520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56160" y="1814543"/>
            <a:ext cx="75892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2B1D36"/>
                </a:solidFill>
              </a:rPr>
              <a:t>Получено свидетельство о государственной регистрации программ для ЭВМ №2025614678 от 25.02.2025 г.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rgbClr val="2B1D3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2B1D36"/>
                </a:solidFill>
              </a:rPr>
              <a:t>Активных пользователей в ООО </a:t>
            </a:r>
            <a:r>
              <a:rPr lang="ru-RU" sz="1400" dirty="0" smtClean="0">
                <a:solidFill>
                  <a:srgbClr val="2B1D36"/>
                </a:solidFill>
              </a:rPr>
              <a:t>Градостроительный </a:t>
            </a:r>
            <a:r>
              <a:rPr lang="ru-RU" sz="1400" dirty="0">
                <a:solidFill>
                  <a:srgbClr val="2B1D36"/>
                </a:solidFill>
              </a:rPr>
              <a:t>институт «Мирпроект» – более 10 </a:t>
            </a:r>
            <a:r>
              <a:rPr lang="ru-RU" sz="1400" dirty="0" smtClean="0">
                <a:solidFill>
                  <a:srgbClr val="2B1D36"/>
                </a:solidFill>
              </a:rPr>
              <a:t>сотрудников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2B1D3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2B1D36"/>
                </a:solidFill>
              </a:rPr>
              <a:t>Департаментом территориального планирования </a:t>
            </a:r>
            <a:r>
              <a:rPr lang="ru-RU" sz="1400" dirty="0">
                <a:solidFill>
                  <a:srgbClr val="2B1D36"/>
                </a:solidFill>
              </a:rPr>
              <a:t>ООО Градостроительный институт «Мирпроект»</a:t>
            </a:r>
            <a:r>
              <a:rPr lang="ru-RU" sz="1400" dirty="0" smtClean="0">
                <a:solidFill>
                  <a:srgbClr val="2B1D36"/>
                </a:solidFill>
              </a:rPr>
              <a:t> подготовлено и согласовано более 7 документов территориального планирования (Схемы территориального планирования и генеральные планы)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rgbClr val="2B1D3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2B1D36"/>
                </a:solidFill>
              </a:rPr>
              <a:t>С 07.2024 г. программный модуль внедрен и активно используется сотрудниками </a:t>
            </a:r>
            <a:br>
              <a:rPr lang="ru-RU" sz="1400" dirty="0" smtClean="0">
                <a:solidFill>
                  <a:srgbClr val="2B1D36"/>
                </a:solidFill>
              </a:rPr>
            </a:br>
            <a:r>
              <a:rPr lang="ru-RU" sz="1400" dirty="0" smtClean="0">
                <a:solidFill>
                  <a:srgbClr val="2B1D36"/>
                </a:solidFill>
              </a:rPr>
              <a:t>ГБУ «Управление капитального строительства Новгородской области»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rgbClr val="2B1D3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2B1D36"/>
                </a:solidFill>
              </a:rPr>
              <a:t>Регулярное обновление программного модуля в целях соответствия актуальным нормативным требованиям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rgbClr val="2B1D3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2B1D36"/>
                </a:solidFill>
              </a:rPr>
              <a:t>Постоянное улучшение программного модуля, благодаря активному использованию</a:t>
            </a:r>
            <a:endParaRPr lang="ru-RU" sz="1400" dirty="0">
              <a:solidFill>
                <a:srgbClr val="2B1D36"/>
              </a:solidFill>
            </a:endParaRPr>
          </a:p>
        </p:txBody>
      </p:sp>
      <p:pic>
        <p:nvPicPr>
          <p:cNvPr id="9" name="Picture 104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64" y="176117"/>
            <a:ext cx="903889" cy="60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9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53091</TotalTime>
  <Words>963</Words>
  <Application>Microsoft Office PowerPoint</Application>
  <PresentationFormat>Широкоэкранный</PresentationFormat>
  <Paragraphs>81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DIN Alternate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a.s.malivanov@gmail.com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Русанова Наталья</dc:creator>
  <cp:lastModifiedBy>user</cp:lastModifiedBy>
  <cp:revision>208</cp:revision>
  <dcterms:created xsi:type="dcterms:W3CDTF">2017-03-01T05:14:40Z</dcterms:created>
  <dcterms:modified xsi:type="dcterms:W3CDTF">2026-03-05T13:01:53Z</dcterms:modified>
</cp:coreProperties>
</file>